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9" r:id="rId4"/>
    <p:sldId id="268" r:id="rId5"/>
    <p:sldId id="263" r:id="rId6"/>
    <p:sldId id="262" r:id="rId7"/>
    <p:sldId id="269" r:id="rId8"/>
    <p:sldId id="270" r:id="rId9"/>
    <p:sldId id="271" r:id="rId10"/>
    <p:sldId id="272" r:id="rId11"/>
    <p:sldId id="273" r:id="rId12"/>
    <p:sldId id="265" r:id="rId13"/>
    <p:sldId id="264" r:id="rId14"/>
    <p:sldId id="266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CC5D-737D-4577-8EC1-5DCD28228D2E}" type="datetimeFigureOut">
              <a:rPr lang="pl-PL" smtClean="0"/>
              <a:pPr/>
              <a:t>24.09.2021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DFC6-FE29-4F09-B64F-22BB124C084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CC5D-737D-4577-8EC1-5DCD28228D2E}" type="datetimeFigureOut">
              <a:rPr lang="pl-PL" smtClean="0"/>
              <a:pPr/>
              <a:t>24.09.2021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DFC6-FE29-4F09-B64F-22BB124C084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CC5D-737D-4577-8EC1-5DCD28228D2E}" type="datetimeFigureOut">
              <a:rPr lang="pl-PL" smtClean="0"/>
              <a:pPr/>
              <a:t>24.09.2021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DFC6-FE29-4F09-B64F-22BB124C084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CC5D-737D-4577-8EC1-5DCD28228D2E}" type="datetimeFigureOut">
              <a:rPr lang="pl-PL" smtClean="0"/>
              <a:pPr/>
              <a:t>24.09.2021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DFC6-FE29-4F09-B64F-22BB124C084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CC5D-737D-4577-8EC1-5DCD28228D2E}" type="datetimeFigureOut">
              <a:rPr lang="pl-PL" smtClean="0"/>
              <a:pPr/>
              <a:t>24.09.2021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DFC6-FE29-4F09-B64F-22BB124C084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CC5D-737D-4577-8EC1-5DCD28228D2E}" type="datetimeFigureOut">
              <a:rPr lang="pl-PL" smtClean="0"/>
              <a:pPr/>
              <a:t>24.09.2021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DFC6-FE29-4F09-B64F-22BB124C084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CC5D-737D-4577-8EC1-5DCD28228D2E}" type="datetimeFigureOut">
              <a:rPr lang="pl-PL" smtClean="0"/>
              <a:pPr/>
              <a:t>24.09.2021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DFC6-FE29-4F09-B64F-22BB124C084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CC5D-737D-4577-8EC1-5DCD28228D2E}" type="datetimeFigureOut">
              <a:rPr lang="pl-PL" smtClean="0"/>
              <a:pPr/>
              <a:t>24.09.2021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DFC6-FE29-4F09-B64F-22BB124C084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CC5D-737D-4577-8EC1-5DCD28228D2E}" type="datetimeFigureOut">
              <a:rPr lang="pl-PL" smtClean="0"/>
              <a:pPr/>
              <a:t>24.09.2021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DFC6-FE29-4F09-B64F-22BB124C084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CC5D-737D-4577-8EC1-5DCD28228D2E}" type="datetimeFigureOut">
              <a:rPr lang="pl-PL" smtClean="0"/>
              <a:pPr/>
              <a:t>24.09.2021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DFC6-FE29-4F09-B64F-22BB124C084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5CC5D-737D-4577-8EC1-5DCD28228D2E}" type="datetimeFigureOut">
              <a:rPr lang="pl-PL" smtClean="0"/>
              <a:pPr/>
              <a:t>24.09.2021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DFC6-FE29-4F09-B64F-22BB124C084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5CC5D-737D-4577-8EC1-5DCD28228D2E}" type="datetimeFigureOut">
              <a:rPr lang="pl-PL" smtClean="0"/>
              <a:pPr/>
              <a:t>24.09.2021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2DFC6-FE29-4F09-B64F-22BB124C084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980729"/>
            <a:ext cx="4680520" cy="2664296"/>
          </a:xfrm>
        </p:spPr>
        <p:txBody>
          <a:bodyPr>
            <a:noAutofit/>
          </a:bodyPr>
          <a:lstStyle/>
          <a:p>
            <a:r>
              <a:rPr lang="pl-PL" sz="8800" dirty="0">
                <a:solidFill>
                  <a:srgbClr val="0070C0"/>
                </a:solidFill>
                <a:latin typeface="Algerian" pitchFamily="82" charset="0"/>
              </a:rPr>
              <a:t>A Bridge </a:t>
            </a:r>
            <a:br>
              <a:rPr lang="pl-PL" sz="8800" dirty="0">
                <a:solidFill>
                  <a:srgbClr val="0070C0"/>
                </a:solidFill>
                <a:latin typeface="Algerian" pitchFamily="82" charset="0"/>
              </a:rPr>
            </a:br>
            <a:r>
              <a:rPr lang="pl-PL" sz="8800" dirty="0">
                <a:solidFill>
                  <a:srgbClr val="0070C0"/>
                </a:solidFill>
                <a:latin typeface="Algerian" pitchFamily="82" charset="0"/>
              </a:rPr>
              <a:t>Too Far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6EADDBB-676A-4001-9520-55609F2AC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41749"/>
            <a:ext cx="2880320" cy="64288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46E5378-9200-444D-88CF-4F194183C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50284"/>
            <a:ext cx="5811355" cy="375503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D2ABB67-23D4-4705-9F3D-D0FE228C9362}"/>
              </a:ext>
            </a:extLst>
          </p:cNvPr>
          <p:cNvSpPr txBox="1"/>
          <p:nvPr/>
        </p:nvSpPr>
        <p:spPr>
          <a:xfrm>
            <a:off x="395536" y="548680"/>
            <a:ext cx="77694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err="1">
                <a:solidFill>
                  <a:schemeClr val="tx2"/>
                </a:solidFill>
              </a:rPr>
              <a:t>Airborne</a:t>
            </a:r>
            <a:r>
              <a:rPr lang="pl-PL" sz="3200" dirty="0">
                <a:solidFill>
                  <a:schemeClr val="tx2"/>
                </a:solidFill>
              </a:rPr>
              <a:t> Brigade of </a:t>
            </a:r>
            <a:r>
              <a:rPr lang="pl-PL" sz="3200" dirty="0" err="1">
                <a:solidFill>
                  <a:schemeClr val="tx2"/>
                </a:solidFill>
              </a:rPr>
              <a:t>general</a:t>
            </a:r>
            <a:r>
              <a:rPr lang="pl-PL" sz="3200" dirty="0">
                <a:solidFill>
                  <a:schemeClr val="tx2"/>
                </a:solidFill>
              </a:rPr>
              <a:t> S. Sosabowski – patron of </a:t>
            </a:r>
            <a:r>
              <a:rPr lang="pl-PL" sz="3200" dirty="0" err="1">
                <a:solidFill>
                  <a:schemeClr val="tx2"/>
                </a:solidFill>
              </a:rPr>
              <a:t>Polish</a:t>
            </a:r>
            <a:r>
              <a:rPr lang="pl-PL" sz="3200" dirty="0">
                <a:solidFill>
                  <a:schemeClr val="tx2"/>
                </a:solidFill>
              </a:rPr>
              <a:t> </a:t>
            </a:r>
            <a:r>
              <a:rPr lang="pl-PL" sz="3200" dirty="0" err="1">
                <a:solidFill>
                  <a:schemeClr val="tx2"/>
                </a:solidFill>
              </a:rPr>
              <a:t>school</a:t>
            </a:r>
            <a:r>
              <a:rPr lang="pl-PL" sz="3200" dirty="0">
                <a:solidFill>
                  <a:schemeClr val="tx2"/>
                </a:solidFill>
              </a:rPr>
              <a:t> – </a:t>
            </a:r>
            <a:r>
              <a:rPr lang="pl-PL" sz="3200" dirty="0" err="1">
                <a:solidFill>
                  <a:schemeClr val="tx2"/>
                </a:solidFill>
              </a:rPr>
              <a:t>is</a:t>
            </a:r>
            <a:r>
              <a:rPr lang="pl-PL" sz="3200" dirty="0">
                <a:solidFill>
                  <a:schemeClr val="tx2"/>
                </a:solidFill>
              </a:rPr>
              <a:t> </a:t>
            </a:r>
            <a:r>
              <a:rPr lang="pl-PL" sz="3200" dirty="0" err="1">
                <a:solidFill>
                  <a:schemeClr val="tx2"/>
                </a:solidFill>
              </a:rPr>
              <a:t>landing</a:t>
            </a:r>
            <a:r>
              <a:rPr lang="pl-PL" sz="3200" dirty="0">
                <a:solidFill>
                  <a:schemeClr val="tx2"/>
                </a:solidFill>
              </a:rPr>
              <a:t> </a:t>
            </a:r>
          </a:p>
          <a:p>
            <a:r>
              <a:rPr lang="pl-PL" sz="3200" dirty="0" err="1">
                <a:solidFill>
                  <a:schemeClr val="tx2"/>
                </a:solidFill>
              </a:rPr>
              <a:t>Near</a:t>
            </a:r>
            <a:r>
              <a:rPr lang="pl-PL" sz="3200" dirty="0">
                <a:solidFill>
                  <a:schemeClr val="tx2"/>
                </a:solidFill>
              </a:rPr>
              <a:t> Arnhem</a:t>
            </a:r>
            <a:endParaRPr lang="en-GB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49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B87B900-BBE6-4EB1-AC25-DF5CA87A4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7" y="188640"/>
            <a:ext cx="3533775" cy="5715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D8AB20F-D353-4172-AA97-F6FF5A8C81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6369"/>
            <a:ext cx="5448513" cy="268565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BF48B1C-F787-45FA-85DC-F8B01257A0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48880"/>
            <a:ext cx="2840777" cy="433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34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solidFill>
                  <a:schemeClr val="bg1"/>
                </a:solidFill>
                <a:latin typeface="Algerian" pitchFamily="82" charset="0"/>
              </a:rPr>
              <a:t>Interesting</a:t>
            </a:r>
            <a:r>
              <a:rPr lang="pl-PL" dirty="0">
                <a:solidFill>
                  <a:schemeClr val="bg1"/>
                </a:solidFill>
                <a:latin typeface="Algerian" pitchFamily="82" charset="0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Algerian" pitchFamily="82" charset="0"/>
              </a:rPr>
              <a:t>facts</a:t>
            </a:r>
            <a:endParaRPr lang="pl-PL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4" name="Elipsa 3"/>
          <p:cNvSpPr/>
          <p:nvPr/>
        </p:nvSpPr>
        <p:spPr>
          <a:xfrm>
            <a:off x="0" y="1196752"/>
            <a:ext cx="4752528" cy="2880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67028" y="1922825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Representatives of each nation in the film use their own language, German dialogues are in German, Dutch in Dutch, Polish - in Polish.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4679504" y="1196752"/>
            <a:ext cx="4464496" cy="288032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4716016" y="2276872"/>
            <a:ext cx="4427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John </a:t>
            </a:r>
            <a:r>
              <a:rPr lang="pl-PL" dirty="0" err="1">
                <a:solidFill>
                  <a:schemeClr val="bg1"/>
                </a:solidFill>
              </a:rPr>
              <a:t>Addison</a:t>
            </a:r>
            <a:r>
              <a:rPr lang="pl-PL" dirty="0">
                <a:solidFill>
                  <a:schemeClr val="bg1"/>
                </a:solidFill>
              </a:rPr>
              <a:t>, </a:t>
            </a:r>
            <a:r>
              <a:rPr lang="pl-PL" dirty="0" err="1">
                <a:solidFill>
                  <a:schemeClr val="bg1"/>
                </a:solidFill>
              </a:rPr>
              <a:t>musician</a:t>
            </a:r>
            <a:r>
              <a:rPr lang="pl-PL" dirty="0">
                <a:solidFill>
                  <a:schemeClr val="bg1"/>
                </a:solidFill>
              </a:rPr>
              <a:t> for </a:t>
            </a:r>
            <a:r>
              <a:rPr lang="pl-PL" dirty="0" err="1">
                <a:solidFill>
                  <a:schemeClr val="bg1"/>
                </a:solidFill>
              </a:rPr>
              <a:t>the</a:t>
            </a:r>
            <a:r>
              <a:rPr lang="pl-PL" dirty="0">
                <a:solidFill>
                  <a:schemeClr val="bg1"/>
                </a:solidFill>
              </a:rPr>
              <a:t> film, </a:t>
            </a:r>
            <a:r>
              <a:rPr lang="pl-PL" dirty="0" err="1">
                <a:solidFill>
                  <a:schemeClr val="bg1"/>
                </a:solidFill>
              </a:rPr>
              <a:t>served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in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the</a:t>
            </a:r>
            <a:r>
              <a:rPr lang="pl-PL" dirty="0">
                <a:solidFill>
                  <a:schemeClr val="bg1"/>
                </a:solidFill>
              </a:rPr>
              <a:t> XXX </a:t>
            </a:r>
            <a:r>
              <a:rPr lang="pl-PL" dirty="0" err="1">
                <a:solidFill>
                  <a:schemeClr val="bg1"/>
                </a:solidFill>
              </a:rPr>
              <a:t>Corps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during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World</a:t>
            </a:r>
            <a:r>
              <a:rPr lang="pl-PL" dirty="0">
                <a:solidFill>
                  <a:schemeClr val="bg1"/>
                </a:solidFill>
              </a:rPr>
              <a:t> War II.</a:t>
            </a:r>
          </a:p>
        </p:txBody>
      </p:sp>
      <p:sp>
        <p:nvSpPr>
          <p:cNvPr id="8" name="Elipsa 7"/>
          <p:cNvSpPr/>
          <p:nvPr/>
        </p:nvSpPr>
        <p:spPr>
          <a:xfrm rot="180965">
            <a:off x="2124204" y="3854645"/>
            <a:ext cx="4752528" cy="2880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2195736" y="46531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Only four M4 Sherman tanks are real in the film, the rest of the armored vehicles seen on the screen are plastic models on a Volkswagen Beetle chassis.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1" name="Przycisk akcji: Wstecz lub Poprzedni 10">
            <a:hlinkClick r:id="rId2" action="ppaction://hlinksldjump" highlightClick="1"/>
          </p:cNvPr>
          <p:cNvSpPr/>
          <p:nvPr/>
        </p:nvSpPr>
        <p:spPr>
          <a:xfrm>
            <a:off x="755576" y="548680"/>
            <a:ext cx="792088" cy="504056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zycisk akcji: Do przodu lub Następny 11">
            <a:hlinkClick r:id="" action="ppaction://hlinkshowjump?jump=nextslide" highlightClick="1"/>
          </p:cNvPr>
          <p:cNvSpPr/>
          <p:nvPr/>
        </p:nvSpPr>
        <p:spPr>
          <a:xfrm>
            <a:off x="8172400" y="6165304"/>
            <a:ext cx="720080" cy="432048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zycisk akcji: Wstecz lub Poprzedni 12">
            <a:hlinkClick r:id="" action="ppaction://hlinkshowjump?jump=previousslide" highlightClick="1"/>
          </p:cNvPr>
          <p:cNvSpPr/>
          <p:nvPr/>
        </p:nvSpPr>
        <p:spPr>
          <a:xfrm>
            <a:off x="539552" y="6165304"/>
            <a:ext cx="792088" cy="432048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err="1">
                <a:solidFill>
                  <a:schemeClr val="bg1"/>
                </a:solidFill>
              </a:rPr>
              <a:t>Reception</a:t>
            </a:r>
            <a:r>
              <a:rPr lang="pl-PL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Critics agreed that the film was impressively staged</a:t>
            </a:r>
            <a:r>
              <a:rPr lang="pl-PL" baseline="30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and historically accurate, although many found it too long and too repetitive. </a:t>
            </a:r>
            <a:endParaRPr lang="pl-PL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 </a:t>
            </a:r>
            <a:r>
              <a:rPr lang="pl-PL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strongly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recommend</a:t>
            </a:r>
            <a:r>
              <a:rPr lang="pl-PL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it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rzycisk akcji: Wstecz lub Poprzedni 3">
            <a:hlinkClick r:id="rId2" action="ppaction://hlinksldjump" highlightClick="1"/>
          </p:cNvPr>
          <p:cNvSpPr/>
          <p:nvPr/>
        </p:nvSpPr>
        <p:spPr>
          <a:xfrm>
            <a:off x="755576" y="620688"/>
            <a:ext cx="792088" cy="504056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AC39B2-AC6A-4DFB-8C9A-55225DC55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Watch the </a:t>
            </a:r>
            <a:r>
              <a:rPr lang="pl-PL" dirty="0" err="1"/>
              <a:t>trailer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C3F341-B54C-4577-BA69-8AAAB61EC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https://youtu.be/AWL184ZcSxA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BF92DB5-557C-42A3-B5B5-E56021347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4" y="2204864"/>
            <a:ext cx="8058766" cy="403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1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9186C2-7F6B-42BB-BECC-3797E3F71B9A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err="1"/>
              <a:t>Facts</a:t>
            </a:r>
            <a:r>
              <a:rPr lang="pl-PL" dirty="0"/>
              <a:t> 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BE4355-FAB9-4948-95ED-1B38E62AC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i="0" dirty="0" err="1">
                <a:solidFill>
                  <a:srgbClr val="202122"/>
                </a:solidFill>
                <a:effectLst/>
              </a:rPr>
              <a:t>Director</a:t>
            </a:r>
            <a:r>
              <a:rPr lang="pl-PL" i="0" dirty="0">
                <a:solidFill>
                  <a:srgbClr val="202122"/>
                </a:solidFill>
                <a:effectLst/>
              </a:rPr>
              <a:t>:         Richard  Attenborough </a:t>
            </a:r>
          </a:p>
          <a:p>
            <a:pPr marL="0" indent="0">
              <a:buNone/>
            </a:pPr>
            <a:endParaRPr lang="pl-PL" i="0" dirty="0">
              <a:solidFill>
                <a:srgbClr val="202122"/>
              </a:solidFill>
              <a:effectLst/>
            </a:endParaRPr>
          </a:p>
          <a:p>
            <a:pPr marL="0" indent="0">
              <a:buNone/>
            </a:pPr>
            <a:r>
              <a:rPr lang="pl-PL" i="0" dirty="0" err="1">
                <a:solidFill>
                  <a:srgbClr val="202122"/>
                </a:solidFill>
                <a:effectLst/>
              </a:rPr>
              <a:t>Type</a:t>
            </a:r>
            <a:r>
              <a:rPr lang="pl-PL" i="0" dirty="0">
                <a:solidFill>
                  <a:srgbClr val="202122"/>
                </a:solidFill>
                <a:effectLst/>
              </a:rPr>
              <a:t> of film:  war </a:t>
            </a:r>
            <a:r>
              <a:rPr lang="pl-PL" i="0" dirty="0" err="1">
                <a:solidFill>
                  <a:srgbClr val="202122"/>
                </a:solidFill>
                <a:effectLst/>
              </a:rPr>
              <a:t>epic</a:t>
            </a:r>
            <a:r>
              <a:rPr lang="pl-PL" i="0" dirty="0">
                <a:solidFill>
                  <a:srgbClr val="202122"/>
                </a:solidFill>
                <a:effectLst/>
              </a:rPr>
              <a:t> </a:t>
            </a:r>
            <a:r>
              <a:rPr lang="pl-PL" i="0" dirty="0" err="1">
                <a:solidFill>
                  <a:srgbClr val="202122"/>
                </a:solidFill>
                <a:effectLst/>
              </a:rPr>
              <a:t>movie</a:t>
            </a:r>
            <a:endParaRPr lang="pl-PL" i="0" dirty="0">
              <a:solidFill>
                <a:srgbClr val="202122"/>
              </a:solidFill>
              <a:effectLst/>
            </a:endParaRPr>
          </a:p>
          <a:p>
            <a:pPr marL="0" indent="0">
              <a:buNone/>
            </a:pPr>
            <a:endParaRPr lang="pl-PL" dirty="0">
              <a:solidFill>
                <a:srgbClr val="202122"/>
              </a:solidFill>
            </a:endParaRPr>
          </a:p>
          <a:p>
            <a:pPr marL="0" indent="0">
              <a:buNone/>
            </a:pPr>
            <a:r>
              <a:rPr lang="pl-PL" dirty="0" err="1">
                <a:solidFill>
                  <a:srgbClr val="202122"/>
                </a:solidFill>
              </a:rPr>
              <a:t>Historical</a:t>
            </a:r>
            <a:r>
              <a:rPr lang="pl-PL" dirty="0">
                <a:solidFill>
                  <a:srgbClr val="202122"/>
                </a:solidFill>
              </a:rPr>
              <a:t> </a:t>
            </a:r>
            <a:r>
              <a:rPr lang="pl-PL" dirty="0" err="1">
                <a:solidFill>
                  <a:srgbClr val="202122"/>
                </a:solidFill>
              </a:rPr>
              <a:t>settings</a:t>
            </a:r>
            <a:r>
              <a:rPr lang="pl-PL" dirty="0">
                <a:solidFill>
                  <a:srgbClr val="202122"/>
                </a:solidFill>
              </a:rPr>
              <a:t>: The </a:t>
            </a:r>
            <a:r>
              <a:rPr lang="pl-PL" dirty="0" err="1">
                <a:solidFill>
                  <a:srgbClr val="202122"/>
                </a:solidFill>
              </a:rPr>
              <a:t>Netherlands</a:t>
            </a:r>
            <a:r>
              <a:rPr lang="pl-PL" dirty="0">
                <a:solidFill>
                  <a:srgbClr val="202122"/>
                </a:solidFill>
              </a:rPr>
              <a:t> in 1944 </a:t>
            </a:r>
          </a:p>
          <a:p>
            <a:pPr marL="0" indent="0">
              <a:buNone/>
            </a:pPr>
            <a:r>
              <a:rPr lang="pl-PL" i="0" dirty="0">
                <a:solidFill>
                  <a:srgbClr val="202122"/>
                </a:solidFill>
                <a:effectLst/>
              </a:rPr>
              <a:t>                                  Market Garden </a:t>
            </a:r>
            <a:r>
              <a:rPr lang="pl-PL" i="0" dirty="0" err="1">
                <a:solidFill>
                  <a:srgbClr val="202122"/>
                </a:solidFill>
                <a:effectLst/>
              </a:rPr>
              <a:t>operation</a:t>
            </a:r>
            <a:r>
              <a:rPr lang="pl-PL" i="0" dirty="0">
                <a:solidFill>
                  <a:srgbClr val="202122"/>
                </a:solidFill>
                <a:effectLst/>
              </a:rPr>
              <a:t> </a:t>
            </a:r>
          </a:p>
          <a:p>
            <a:pPr marL="0" indent="0">
              <a:buNone/>
            </a:pPr>
            <a:endParaRPr lang="pl-PL" i="0" dirty="0">
              <a:solidFill>
                <a:srgbClr val="202122"/>
              </a:solidFill>
              <a:effectLst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9989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err="1">
                <a:solidFill>
                  <a:schemeClr val="bg1"/>
                </a:solidFill>
              </a:rPr>
              <a:t>Cast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50691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/>
              <a:t>	</a:t>
            </a:r>
            <a:r>
              <a:rPr lang="pl-PL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pl-PL" sz="3400" dirty="0">
                <a:solidFill>
                  <a:schemeClr val="tx2"/>
                </a:solidFill>
                <a:latin typeface="Arial Narrow" pitchFamily="34" charset="0"/>
              </a:rPr>
              <a:t>- </a:t>
            </a:r>
            <a:r>
              <a:rPr lang="pl-PL" sz="3400" dirty="0" err="1">
                <a:solidFill>
                  <a:schemeClr val="tx2"/>
                </a:solidFill>
                <a:latin typeface="Arial Narrow" pitchFamily="34" charset="0"/>
              </a:rPr>
              <a:t>Dirk</a:t>
            </a:r>
            <a:r>
              <a:rPr lang="pl-PL" sz="3400" dirty="0">
                <a:solidFill>
                  <a:schemeClr val="tx2"/>
                </a:solidFill>
                <a:latin typeface="Arial Narrow" pitchFamily="34" charset="0"/>
              </a:rPr>
              <a:t> Bogarde as </a:t>
            </a:r>
            <a:r>
              <a:rPr lang="pl-PL" sz="3400" dirty="0" err="1">
                <a:solidFill>
                  <a:schemeClr val="tx2"/>
                </a:solidFill>
                <a:latin typeface="Arial Narrow" pitchFamily="34" charset="0"/>
              </a:rPr>
              <a:t>Lieutenant</a:t>
            </a:r>
            <a:r>
              <a:rPr lang="pl-PL" sz="3400" dirty="0">
                <a:solidFill>
                  <a:schemeClr val="tx2"/>
                </a:solidFill>
                <a:latin typeface="Arial Narrow" pitchFamily="34" charset="0"/>
              </a:rPr>
              <a:t> General Frederick Browning, </a:t>
            </a:r>
            <a:r>
              <a:rPr lang="pl-PL" sz="3400" dirty="0" err="1">
                <a:solidFill>
                  <a:schemeClr val="tx2"/>
                </a:solidFill>
                <a:latin typeface="Arial Narrow" pitchFamily="34" charset="0"/>
              </a:rPr>
              <a:t>commander</a:t>
            </a:r>
            <a:r>
              <a:rPr lang="pl-PL" sz="3400" dirty="0">
                <a:solidFill>
                  <a:schemeClr val="tx2"/>
                </a:solidFill>
                <a:latin typeface="Arial Narrow" pitchFamily="34" charset="0"/>
              </a:rPr>
              <a:t> of the 1st Allied </a:t>
            </a:r>
            <a:r>
              <a:rPr lang="pl-PL" sz="3400" dirty="0" err="1">
                <a:solidFill>
                  <a:schemeClr val="tx2"/>
                </a:solidFill>
                <a:latin typeface="Arial Narrow" pitchFamily="34" charset="0"/>
              </a:rPr>
              <a:t>Airborne</a:t>
            </a:r>
            <a:r>
              <a:rPr lang="pl-PL" sz="3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pl-PL" sz="3400" dirty="0" err="1">
                <a:solidFill>
                  <a:schemeClr val="tx2"/>
                </a:solidFill>
                <a:latin typeface="Arial Narrow" pitchFamily="34" charset="0"/>
              </a:rPr>
              <a:t>Army</a:t>
            </a:r>
            <a:endParaRPr lang="pl-PL" sz="3400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pl-PL" sz="3400" dirty="0">
                <a:solidFill>
                  <a:schemeClr val="tx2"/>
                </a:solidFill>
                <a:latin typeface="Arial Narrow" pitchFamily="34" charset="0"/>
              </a:rPr>
              <a:t>	 - Michael </a:t>
            </a:r>
            <a:r>
              <a:rPr lang="pl-PL" sz="3400" dirty="0" err="1">
                <a:solidFill>
                  <a:schemeClr val="tx2"/>
                </a:solidFill>
                <a:latin typeface="Arial Narrow" pitchFamily="34" charset="0"/>
              </a:rPr>
              <a:t>Caine</a:t>
            </a:r>
            <a:r>
              <a:rPr lang="pl-PL" sz="3400" dirty="0">
                <a:solidFill>
                  <a:schemeClr val="tx2"/>
                </a:solidFill>
                <a:latin typeface="Arial Narrow" pitchFamily="34" charset="0"/>
              </a:rPr>
              <a:t> as </a:t>
            </a:r>
            <a:r>
              <a:rPr lang="pl-PL" sz="3400" dirty="0" err="1">
                <a:solidFill>
                  <a:schemeClr val="tx2"/>
                </a:solidFill>
                <a:latin typeface="Arial Narrow" pitchFamily="34" charset="0"/>
              </a:rPr>
              <a:t>Lieutenant</a:t>
            </a:r>
            <a:r>
              <a:rPr lang="pl-PL" sz="3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pl-PL" sz="3400" dirty="0" err="1">
                <a:solidFill>
                  <a:schemeClr val="tx2"/>
                </a:solidFill>
                <a:latin typeface="Arial Narrow" pitchFamily="34" charset="0"/>
              </a:rPr>
              <a:t>Colonel</a:t>
            </a:r>
            <a:r>
              <a:rPr lang="pl-PL" sz="3400" dirty="0">
                <a:solidFill>
                  <a:schemeClr val="tx2"/>
                </a:solidFill>
                <a:latin typeface="Arial Narrow" pitchFamily="34" charset="0"/>
              </a:rPr>
              <a:t> John  </a:t>
            </a:r>
            <a:r>
              <a:rPr lang="pl-PL" sz="3400" dirty="0" err="1">
                <a:solidFill>
                  <a:schemeClr val="tx2"/>
                </a:solidFill>
                <a:latin typeface="Arial Narrow" pitchFamily="34" charset="0"/>
              </a:rPr>
              <a:t>Vandeleur</a:t>
            </a:r>
            <a:r>
              <a:rPr lang="pl-PL" sz="3400" dirty="0">
                <a:solidFill>
                  <a:schemeClr val="tx2"/>
                </a:solidFill>
                <a:latin typeface="Arial Narrow" pitchFamily="34" charset="0"/>
              </a:rPr>
              <a:t>, </a:t>
            </a:r>
            <a:r>
              <a:rPr lang="pl-PL" sz="3400" dirty="0" err="1">
                <a:solidFill>
                  <a:schemeClr val="tx2"/>
                </a:solidFill>
                <a:latin typeface="Arial Narrow" pitchFamily="34" charset="0"/>
              </a:rPr>
              <a:t>commander</a:t>
            </a:r>
            <a:r>
              <a:rPr lang="pl-PL" sz="3400" dirty="0">
                <a:solidFill>
                  <a:schemeClr val="tx2"/>
                </a:solidFill>
                <a:latin typeface="Arial Narrow" pitchFamily="34" charset="0"/>
              </a:rPr>
              <a:t> of the British XXX </a:t>
            </a:r>
            <a:r>
              <a:rPr lang="pl-PL" sz="3400" dirty="0" err="1">
                <a:solidFill>
                  <a:schemeClr val="tx2"/>
                </a:solidFill>
                <a:latin typeface="Arial Narrow" pitchFamily="34" charset="0"/>
              </a:rPr>
              <a:t>Corps</a:t>
            </a:r>
            <a:r>
              <a:rPr lang="pl-PL" sz="3400" dirty="0">
                <a:solidFill>
                  <a:schemeClr val="tx2"/>
                </a:solidFill>
                <a:latin typeface="Arial Narrow" pitchFamily="34" charset="0"/>
              </a:rPr>
              <a:t> of the Irish </a:t>
            </a:r>
            <a:r>
              <a:rPr lang="pl-PL" sz="3400" dirty="0" err="1">
                <a:solidFill>
                  <a:schemeClr val="tx2"/>
                </a:solidFill>
                <a:latin typeface="Arial Narrow" pitchFamily="34" charset="0"/>
              </a:rPr>
              <a:t>Guards</a:t>
            </a:r>
            <a:endParaRPr lang="pl-PL" sz="3400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pl-PL" sz="3400" dirty="0">
                <a:solidFill>
                  <a:schemeClr val="tx2"/>
                </a:solidFill>
                <a:latin typeface="Arial Narrow" pitchFamily="34" charset="0"/>
              </a:rPr>
              <a:t>	 - Sean </a:t>
            </a:r>
            <a:r>
              <a:rPr lang="pl-PL" sz="3400" dirty="0" err="1">
                <a:solidFill>
                  <a:schemeClr val="tx2"/>
                </a:solidFill>
                <a:latin typeface="Arial Narrow" pitchFamily="34" charset="0"/>
              </a:rPr>
              <a:t>Connery</a:t>
            </a:r>
            <a:r>
              <a:rPr lang="pl-PL" sz="3400" dirty="0">
                <a:solidFill>
                  <a:schemeClr val="tx2"/>
                </a:solidFill>
                <a:latin typeface="Arial Narrow" pitchFamily="34" charset="0"/>
              </a:rPr>
              <a:t> as Major General Robert "Roy" </a:t>
            </a:r>
            <a:r>
              <a:rPr lang="pl-PL" sz="3400" dirty="0" err="1">
                <a:solidFill>
                  <a:schemeClr val="tx2"/>
                </a:solidFill>
                <a:latin typeface="Arial Narrow" pitchFamily="34" charset="0"/>
              </a:rPr>
              <a:t>Urquhart</a:t>
            </a:r>
            <a:r>
              <a:rPr lang="pl-PL" sz="3400" dirty="0">
                <a:solidFill>
                  <a:schemeClr val="tx2"/>
                </a:solidFill>
                <a:latin typeface="Arial Narrow" pitchFamily="34" charset="0"/>
              </a:rPr>
              <a:t>, </a:t>
            </a:r>
            <a:r>
              <a:rPr lang="pl-PL" sz="3400" dirty="0" err="1">
                <a:solidFill>
                  <a:schemeClr val="tx2"/>
                </a:solidFill>
                <a:latin typeface="Arial Narrow" pitchFamily="34" charset="0"/>
              </a:rPr>
              <a:t>commander</a:t>
            </a:r>
            <a:r>
              <a:rPr lang="pl-PL" sz="3400" dirty="0">
                <a:solidFill>
                  <a:schemeClr val="tx2"/>
                </a:solidFill>
                <a:latin typeface="Arial Narrow" pitchFamily="34" charset="0"/>
              </a:rPr>
              <a:t> of </a:t>
            </a:r>
            <a:r>
              <a:rPr lang="pl-PL" sz="3400" dirty="0" err="1">
                <a:solidFill>
                  <a:schemeClr val="tx2"/>
                </a:solidFill>
                <a:latin typeface="Arial Narrow" pitchFamily="34" charset="0"/>
              </a:rPr>
              <a:t>the</a:t>
            </a:r>
            <a:r>
              <a:rPr lang="pl-PL" sz="3400" dirty="0">
                <a:solidFill>
                  <a:schemeClr val="tx2"/>
                </a:solidFill>
                <a:latin typeface="Arial Narrow" pitchFamily="34" charset="0"/>
              </a:rPr>
              <a:t> British 1st </a:t>
            </a:r>
            <a:r>
              <a:rPr lang="pl-PL" sz="3400" dirty="0" err="1">
                <a:solidFill>
                  <a:schemeClr val="tx2"/>
                </a:solidFill>
                <a:latin typeface="Arial Narrow" pitchFamily="34" charset="0"/>
              </a:rPr>
              <a:t>Airborne</a:t>
            </a:r>
            <a:r>
              <a:rPr lang="pl-PL" sz="3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pl-PL" sz="3400" dirty="0" err="1">
                <a:solidFill>
                  <a:schemeClr val="tx2"/>
                </a:solidFill>
                <a:latin typeface="Arial Narrow" pitchFamily="34" charset="0"/>
              </a:rPr>
              <a:t>Division</a:t>
            </a:r>
            <a:endParaRPr lang="pl-PL" sz="3400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pl-PL" sz="3400" dirty="0">
                <a:solidFill>
                  <a:schemeClr val="tx2"/>
                </a:solidFill>
                <a:latin typeface="Arial Narrow" pitchFamily="34" charset="0"/>
              </a:rPr>
              <a:t>	- </a:t>
            </a:r>
            <a:r>
              <a:rPr lang="pl-PL" sz="3400" dirty="0" err="1">
                <a:solidFill>
                  <a:schemeClr val="tx2"/>
                </a:solidFill>
                <a:latin typeface="Arial Narrow" pitchFamily="34" charset="0"/>
              </a:rPr>
              <a:t>Gene</a:t>
            </a:r>
            <a:r>
              <a:rPr lang="pl-PL" sz="3400" dirty="0">
                <a:solidFill>
                  <a:schemeClr val="tx2"/>
                </a:solidFill>
                <a:latin typeface="Arial Narrow" pitchFamily="34" charset="0"/>
              </a:rPr>
              <a:t> Hackman as </a:t>
            </a:r>
            <a:r>
              <a:rPr lang="pl-PL" sz="3400" dirty="0" err="1">
                <a:solidFill>
                  <a:schemeClr val="tx2"/>
                </a:solidFill>
                <a:latin typeface="Arial Narrow" pitchFamily="34" charset="0"/>
              </a:rPr>
              <a:t>Brigadier</a:t>
            </a:r>
            <a:r>
              <a:rPr lang="pl-PL" sz="3400" dirty="0">
                <a:solidFill>
                  <a:schemeClr val="tx2"/>
                </a:solidFill>
                <a:latin typeface="Arial Narrow" pitchFamily="34" charset="0"/>
              </a:rPr>
              <a:t> General Stanisław Sosabowski, </a:t>
            </a:r>
            <a:r>
              <a:rPr lang="pl-PL" sz="3400" dirty="0" err="1">
                <a:solidFill>
                  <a:schemeClr val="tx2"/>
                </a:solidFill>
                <a:latin typeface="Arial Narrow" pitchFamily="34" charset="0"/>
              </a:rPr>
              <a:t>commander</a:t>
            </a:r>
            <a:r>
              <a:rPr lang="pl-PL" sz="3400" dirty="0">
                <a:solidFill>
                  <a:schemeClr val="tx2"/>
                </a:solidFill>
                <a:latin typeface="Arial Narrow" pitchFamily="34" charset="0"/>
              </a:rPr>
              <a:t> of the </a:t>
            </a:r>
            <a:r>
              <a:rPr lang="pl-PL" sz="3400" dirty="0" err="1">
                <a:solidFill>
                  <a:schemeClr val="tx2"/>
                </a:solidFill>
                <a:latin typeface="Arial Narrow" pitchFamily="34" charset="0"/>
              </a:rPr>
              <a:t>Polish</a:t>
            </a:r>
            <a:r>
              <a:rPr lang="pl-PL" sz="3400" dirty="0">
                <a:solidFill>
                  <a:schemeClr val="tx2"/>
                </a:solidFill>
                <a:latin typeface="Arial Narrow" pitchFamily="34" charset="0"/>
              </a:rPr>
              <a:t> 1st Independent </a:t>
            </a:r>
            <a:r>
              <a:rPr lang="pl-PL" sz="3400" dirty="0" err="1">
                <a:solidFill>
                  <a:schemeClr val="tx2"/>
                </a:solidFill>
                <a:latin typeface="Arial Narrow" pitchFamily="34" charset="0"/>
              </a:rPr>
              <a:t>Parachute</a:t>
            </a:r>
            <a:r>
              <a:rPr lang="pl-PL" sz="3400" dirty="0">
                <a:solidFill>
                  <a:schemeClr val="tx2"/>
                </a:solidFill>
                <a:latin typeface="Arial Narrow" pitchFamily="34" charset="0"/>
              </a:rPr>
              <a:t> Brigade</a:t>
            </a:r>
          </a:p>
          <a:p>
            <a:pPr>
              <a:buNone/>
            </a:pPr>
            <a:r>
              <a:rPr lang="pl-PL" sz="3400" dirty="0">
                <a:solidFill>
                  <a:schemeClr val="tx2"/>
                </a:solidFill>
                <a:latin typeface="Arial Narrow" pitchFamily="34" charset="0"/>
              </a:rPr>
              <a:t>     - Edward Fox as </a:t>
            </a:r>
            <a:r>
              <a:rPr lang="pl-PL" sz="3400" dirty="0" err="1">
                <a:solidFill>
                  <a:schemeClr val="tx2"/>
                </a:solidFill>
                <a:latin typeface="Arial Narrow" pitchFamily="34" charset="0"/>
              </a:rPr>
              <a:t>Lieutenant</a:t>
            </a:r>
            <a:r>
              <a:rPr lang="pl-PL" sz="3400" dirty="0">
                <a:solidFill>
                  <a:schemeClr val="tx2"/>
                </a:solidFill>
                <a:latin typeface="Arial Narrow" pitchFamily="34" charset="0"/>
              </a:rPr>
              <a:t> General Brian </a:t>
            </a:r>
            <a:r>
              <a:rPr lang="pl-PL" sz="3400" dirty="0" err="1">
                <a:solidFill>
                  <a:schemeClr val="tx2"/>
                </a:solidFill>
                <a:latin typeface="Arial Narrow" pitchFamily="34" charset="0"/>
              </a:rPr>
              <a:t>Horrocks</a:t>
            </a:r>
            <a:r>
              <a:rPr lang="pl-PL" sz="3400" dirty="0">
                <a:solidFill>
                  <a:schemeClr val="tx2"/>
                </a:solidFill>
                <a:latin typeface="Arial Narrow" pitchFamily="34" charset="0"/>
              </a:rPr>
              <a:t>, </a:t>
            </a:r>
            <a:r>
              <a:rPr lang="pl-PL" sz="3400" dirty="0" err="1">
                <a:solidFill>
                  <a:schemeClr val="tx2"/>
                </a:solidFill>
                <a:latin typeface="Arial Narrow" pitchFamily="34" charset="0"/>
              </a:rPr>
              <a:t>commander</a:t>
            </a:r>
            <a:r>
              <a:rPr lang="pl-PL" sz="3400" dirty="0">
                <a:solidFill>
                  <a:schemeClr val="tx2"/>
                </a:solidFill>
                <a:latin typeface="Arial Narrow" pitchFamily="34" charset="0"/>
              </a:rPr>
              <a:t> of the British XXX </a:t>
            </a:r>
            <a:r>
              <a:rPr lang="pl-PL" sz="3400" dirty="0" err="1">
                <a:solidFill>
                  <a:schemeClr val="tx2"/>
                </a:solidFill>
                <a:latin typeface="Arial Narrow" pitchFamily="34" charset="0"/>
              </a:rPr>
              <a:t>Corps</a:t>
            </a:r>
            <a:endParaRPr lang="pl-PL" sz="3400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pl-PL" sz="3400" dirty="0">
                <a:solidFill>
                  <a:schemeClr val="tx2"/>
                </a:solidFill>
                <a:latin typeface="Arial Narrow" pitchFamily="34" charset="0"/>
              </a:rPr>
              <a:t>	 - Elliott Gould as </a:t>
            </a:r>
            <a:r>
              <a:rPr lang="pl-PL" sz="3400" dirty="0" err="1">
                <a:solidFill>
                  <a:schemeClr val="tx2"/>
                </a:solidFill>
                <a:latin typeface="Arial Narrow" pitchFamily="34" charset="0"/>
              </a:rPr>
              <a:t>Colonel</a:t>
            </a:r>
            <a:r>
              <a:rPr lang="pl-PL" sz="3400" dirty="0">
                <a:solidFill>
                  <a:schemeClr val="tx2"/>
                </a:solidFill>
                <a:latin typeface="Arial Narrow" pitchFamily="34" charset="0"/>
              </a:rPr>
              <a:t> Robert Stout 	 	                                              - Anthony Hopkins as </a:t>
            </a:r>
            <a:r>
              <a:rPr lang="pl-PL" sz="3400" dirty="0" err="1">
                <a:solidFill>
                  <a:schemeClr val="tx2"/>
                </a:solidFill>
                <a:latin typeface="Arial Narrow" pitchFamily="34" charset="0"/>
              </a:rPr>
              <a:t>Lieutenant</a:t>
            </a:r>
            <a:r>
              <a:rPr lang="pl-PL" sz="3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pl-PL" sz="3400" dirty="0" err="1">
                <a:solidFill>
                  <a:schemeClr val="tx2"/>
                </a:solidFill>
                <a:latin typeface="Arial Narrow" pitchFamily="34" charset="0"/>
              </a:rPr>
              <a:t>Colonel</a:t>
            </a:r>
            <a:r>
              <a:rPr lang="pl-PL" sz="3400" dirty="0">
                <a:solidFill>
                  <a:schemeClr val="tx2"/>
                </a:solidFill>
                <a:latin typeface="Arial Narrow" pitchFamily="34" charset="0"/>
              </a:rPr>
              <a:t> John D. Frost, </a:t>
            </a:r>
            <a:r>
              <a:rPr lang="pl-PL" sz="3400" dirty="0" err="1">
                <a:solidFill>
                  <a:schemeClr val="tx2"/>
                </a:solidFill>
                <a:latin typeface="Arial Narrow" pitchFamily="34" charset="0"/>
              </a:rPr>
              <a:t>Commander</a:t>
            </a:r>
            <a:r>
              <a:rPr lang="pl-PL" sz="3400" dirty="0">
                <a:solidFill>
                  <a:schemeClr val="tx2"/>
                </a:solidFill>
                <a:latin typeface="Arial Narrow" pitchFamily="34" charset="0"/>
              </a:rPr>
              <a:t> of </a:t>
            </a:r>
            <a:r>
              <a:rPr lang="pl-PL" sz="3400" dirty="0" err="1">
                <a:solidFill>
                  <a:schemeClr val="tx2"/>
                </a:solidFill>
                <a:latin typeface="Arial Narrow" pitchFamily="34" charset="0"/>
              </a:rPr>
              <a:t>the</a:t>
            </a:r>
            <a:r>
              <a:rPr lang="pl-PL" sz="3400" dirty="0">
                <a:solidFill>
                  <a:schemeClr val="tx2"/>
                </a:solidFill>
                <a:latin typeface="Arial Narrow" pitchFamily="34" charset="0"/>
              </a:rPr>
              <a:t> 2nd </a:t>
            </a:r>
            <a:r>
              <a:rPr lang="pl-PL" sz="3400" dirty="0" err="1">
                <a:solidFill>
                  <a:schemeClr val="tx2"/>
                </a:solidFill>
                <a:latin typeface="Arial Narrow" pitchFamily="34" charset="0"/>
              </a:rPr>
              <a:t>Battalion</a:t>
            </a:r>
            <a:r>
              <a:rPr lang="pl-PL" sz="3400" dirty="0">
                <a:solidFill>
                  <a:schemeClr val="tx2"/>
                </a:solidFill>
                <a:latin typeface="Arial Narrow" pitchFamily="34" charset="0"/>
              </a:rPr>
              <a:t>, British 1st </a:t>
            </a:r>
            <a:r>
              <a:rPr lang="pl-PL" sz="3400" dirty="0" err="1">
                <a:solidFill>
                  <a:schemeClr val="tx2"/>
                </a:solidFill>
                <a:latin typeface="Arial Narrow" pitchFamily="34" charset="0"/>
              </a:rPr>
              <a:t>Airborne</a:t>
            </a:r>
            <a:r>
              <a:rPr lang="pl-PL" sz="3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pl-PL" sz="3400" dirty="0" err="1">
                <a:solidFill>
                  <a:schemeClr val="tx2"/>
                </a:solidFill>
                <a:latin typeface="Arial Narrow" pitchFamily="34" charset="0"/>
              </a:rPr>
              <a:t>Division</a:t>
            </a:r>
            <a:endParaRPr lang="pl-PL" sz="3400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pl-PL" sz="3400" dirty="0">
                <a:solidFill>
                  <a:schemeClr val="tx2"/>
                </a:solidFill>
                <a:latin typeface="Arial Narrow" pitchFamily="34" charset="0"/>
              </a:rPr>
              <a:t>	 - Ryan </a:t>
            </a:r>
            <a:r>
              <a:rPr lang="pl-PL" sz="3400" dirty="0" err="1">
                <a:solidFill>
                  <a:schemeClr val="tx2"/>
                </a:solidFill>
                <a:latin typeface="Arial Narrow" pitchFamily="34" charset="0"/>
              </a:rPr>
              <a:t>O'Neal</a:t>
            </a:r>
            <a:r>
              <a:rPr lang="pl-PL" sz="3400" dirty="0">
                <a:solidFill>
                  <a:schemeClr val="tx2"/>
                </a:solidFill>
                <a:latin typeface="Arial Narrow" pitchFamily="34" charset="0"/>
              </a:rPr>
              <a:t> as </a:t>
            </a:r>
            <a:r>
              <a:rPr lang="pl-PL" sz="3400" dirty="0" err="1">
                <a:solidFill>
                  <a:schemeClr val="tx2"/>
                </a:solidFill>
                <a:latin typeface="Arial Narrow" pitchFamily="34" charset="0"/>
              </a:rPr>
              <a:t>Brigadier</a:t>
            </a:r>
            <a:r>
              <a:rPr lang="pl-PL" sz="3400" dirty="0">
                <a:solidFill>
                  <a:schemeClr val="tx2"/>
                </a:solidFill>
                <a:latin typeface="Arial Narrow" pitchFamily="34" charset="0"/>
              </a:rPr>
              <a:t> General James </a:t>
            </a:r>
            <a:r>
              <a:rPr lang="pl-PL" sz="3400" dirty="0" err="1">
                <a:solidFill>
                  <a:schemeClr val="tx2"/>
                </a:solidFill>
                <a:latin typeface="Arial Narrow" pitchFamily="34" charset="0"/>
              </a:rPr>
              <a:t>Gavin</a:t>
            </a:r>
            <a:r>
              <a:rPr lang="pl-PL" sz="3400" dirty="0">
                <a:solidFill>
                  <a:schemeClr val="tx2"/>
                </a:solidFill>
                <a:latin typeface="Arial Narrow" pitchFamily="34" charset="0"/>
              </a:rPr>
              <a:t>, </a:t>
            </a:r>
            <a:r>
              <a:rPr lang="pl-PL" sz="3400" dirty="0" err="1">
                <a:solidFill>
                  <a:schemeClr val="tx2"/>
                </a:solidFill>
                <a:latin typeface="Arial Narrow" pitchFamily="34" charset="0"/>
              </a:rPr>
              <a:t>commander</a:t>
            </a:r>
            <a:r>
              <a:rPr lang="pl-PL" sz="3400" dirty="0">
                <a:solidFill>
                  <a:schemeClr val="tx2"/>
                </a:solidFill>
                <a:latin typeface="Arial Narrow" pitchFamily="34" charset="0"/>
              </a:rPr>
              <a:t> of </a:t>
            </a:r>
            <a:r>
              <a:rPr lang="pl-PL" sz="3400" dirty="0" err="1">
                <a:solidFill>
                  <a:schemeClr val="tx2"/>
                </a:solidFill>
                <a:latin typeface="Arial Narrow" pitchFamily="34" charset="0"/>
              </a:rPr>
              <a:t>the</a:t>
            </a:r>
            <a:r>
              <a:rPr lang="pl-PL" sz="3400" dirty="0">
                <a:solidFill>
                  <a:schemeClr val="tx2"/>
                </a:solidFill>
                <a:latin typeface="Arial Narrow" pitchFamily="34" charset="0"/>
              </a:rPr>
              <a:t> 82nd </a:t>
            </a:r>
            <a:r>
              <a:rPr lang="pl-PL" sz="3400" dirty="0" err="1">
                <a:solidFill>
                  <a:schemeClr val="tx2"/>
                </a:solidFill>
                <a:latin typeface="Arial Narrow" pitchFamily="34" charset="0"/>
              </a:rPr>
              <a:t>Airborne</a:t>
            </a:r>
            <a:r>
              <a:rPr lang="pl-PL" sz="34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pl-PL" sz="3400" dirty="0" err="1">
                <a:solidFill>
                  <a:schemeClr val="tx2"/>
                </a:solidFill>
                <a:latin typeface="Arial Narrow" pitchFamily="34" charset="0"/>
              </a:rPr>
              <a:t>Division</a:t>
            </a:r>
            <a:endParaRPr lang="pl-PL" sz="34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6" name="Przycisk akcji: Wstecz lub Poprzedni 5">
            <a:hlinkClick r:id="rId2" action="ppaction://hlinksldjump" highlightClick="1"/>
          </p:cNvPr>
          <p:cNvSpPr/>
          <p:nvPr/>
        </p:nvSpPr>
        <p:spPr>
          <a:xfrm>
            <a:off x="755576" y="548680"/>
            <a:ext cx="792088" cy="504056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4965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CE6D4F3-BCE7-44F9-8D82-16AD1FCE3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338262"/>
            <a:ext cx="742950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35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pl-PL" dirty="0" err="1">
                <a:solidFill>
                  <a:schemeClr val="bg1"/>
                </a:solidFill>
                <a:latin typeface="Algerian" pitchFamily="82" charset="0"/>
              </a:rPr>
              <a:t>Awards</a:t>
            </a:r>
            <a:r>
              <a:rPr lang="pl-PL" dirty="0">
                <a:solidFill>
                  <a:schemeClr val="bg1"/>
                </a:solidFill>
                <a:latin typeface="Algerian" pitchFamily="82" charset="0"/>
              </a:rPr>
              <a:t> and </a:t>
            </a:r>
            <a:r>
              <a:rPr lang="pl-PL" dirty="0" err="1">
                <a:solidFill>
                  <a:schemeClr val="bg1"/>
                </a:solidFill>
                <a:latin typeface="Algerian" pitchFamily="82" charset="0"/>
              </a:rPr>
              <a:t>nominations</a:t>
            </a:r>
            <a:endParaRPr lang="pl-PL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sz="2000" dirty="0">
              <a:latin typeface="Arial Narrow" pitchFamily="34" charset="0"/>
            </a:endParaRPr>
          </a:p>
          <a:p>
            <a:pPr>
              <a:buNone/>
            </a:pPr>
            <a:r>
              <a:rPr lang="pl-PL" sz="2000" dirty="0">
                <a:latin typeface="Algerian" pitchFamily="82" charset="0"/>
              </a:rPr>
              <a:t>	</a:t>
            </a:r>
            <a:endParaRPr lang="pl-PL" sz="2000" b="1" dirty="0">
              <a:latin typeface="Arial Narrow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24000" y="1397000"/>
          <a:ext cx="609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3808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683568" y="836712"/>
          <a:ext cx="7848872" cy="5593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7826">
                <a:tc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Award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Category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Nominee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Result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248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Evening Standard British Film Awards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Best film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Bridge </a:t>
                      </a:r>
                      <a:r>
                        <a:rPr lang="pl-PL" sz="1200" b="0" i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Too</a:t>
                      </a:r>
                      <a:r>
                        <a:rPr lang="pl-PL" sz="1200" b="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Far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Won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0353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31st British </a:t>
                      </a:r>
                      <a:endParaRPr lang="pl-PL" sz="12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Academy Film Awards</a:t>
                      </a:r>
                      <a:endParaRPr lang="pl-PL" sz="12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Best </a:t>
                      </a:r>
                      <a:r>
                        <a:rPr lang="pl-PL" sz="1200" b="0" i="0" u="none" strike="noStrike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Direction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Richard Attenborough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err="1"/>
                        <a:t>Nominated</a:t>
                      </a:r>
                      <a:endParaRPr lang="pl-P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741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31st British </a:t>
                      </a:r>
                      <a:endParaRPr lang="pl-PL" sz="12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Academy Film Awards</a:t>
                      </a:r>
                      <a:endParaRPr lang="pl-PL" sz="12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Best </a:t>
                      </a:r>
                      <a:r>
                        <a:rPr lang="pl-PL" sz="1200" b="0" i="0" u="none" strike="noStrike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Editing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Antony Gibbs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err="1"/>
                        <a:t>Nominated</a:t>
                      </a:r>
                      <a:endParaRPr lang="pl-P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3738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31st British </a:t>
                      </a:r>
                      <a:endParaRPr lang="pl-PL" sz="12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Academy Film Awards</a:t>
                      </a:r>
                      <a:endParaRPr lang="pl-PL" sz="12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Best </a:t>
                      </a:r>
                      <a:r>
                        <a:rPr lang="pl-PL" sz="1200" b="0" i="0" u="none" strike="noStrike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Sound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Peter </a:t>
                      </a:r>
                      <a:r>
                        <a:rPr lang="pl-PL" sz="1200" dirty="0" err="1"/>
                        <a:t>Horrocks</a:t>
                      </a:r>
                      <a:r>
                        <a:rPr lang="pl-PL" sz="1200" dirty="0"/>
                        <a:t>, </a:t>
                      </a:r>
                      <a:r>
                        <a:rPr lang="pl-PL" sz="1200" u="none" strike="noStrike" dirty="0">
                          <a:solidFill>
                            <a:srgbClr val="0645AD"/>
                          </a:solidFill>
                        </a:rPr>
                        <a:t>Gerry </a:t>
                      </a:r>
                      <a:r>
                        <a:rPr lang="pl-PL" sz="1200" u="none" strike="noStrike" dirty="0" err="1">
                          <a:solidFill>
                            <a:srgbClr val="0645AD"/>
                          </a:solidFill>
                        </a:rPr>
                        <a:t>Humphreys</a:t>
                      </a:r>
                      <a:r>
                        <a:rPr lang="pl-PL" sz="1200" dirty="0"/>
                        <a:t>, </a:t>
                      </a:r>
                      <a:r>
                        <a:rPr lang="pl-PL" sz="1200" u="none" strike="noStrike" dirty="0">
                          <a:solidFill>
                            <a:srgbClr val="0645AD"/>
                          </a:solidFill>
                        </a:rPr>
                        <a:t>Simon </a:t>
                      </a:r>
                      <a:r>
                        <a:rPr lang="pl-PL" sz="1200" u="none" strike="noStrike" dirty="0" err="1">
                          <a:solidFill>
                            <a:srgbClr val="0645AD"/>
                          </a:solidFill>
                        </a:rPr>
                        <a:t>Kaye</a:t>
                      </a:r>
                      <a:r>
                        <a:rPr lang="pl-PL" sz="1200" dirty="0"/>
                        <a:t>, </a:t>
                      </a:r>
                      <a:r>
                        <a:rPr lang="pl-PL" sz="1200" u="none" strike="noStrike" dirty="0">
                          <a:solidFill>
                            <a:srgbClr val="0645AD"/>
                          </a:solidFill>
                        </a:rPr>
                        <a:t>Robin </a:t>
                      </a:r>
                      <a:r>
                        <a:rPr lang="pl-PL" sz="1200" u="none" strike="noStrike" dirty="0" err="1">
                          <a:solidFill>
                            <a:srgbClr val="0645AD"/>
                          </a:solidFill>
                        </a:rPr>
                        <a:t>O'Donoghue</a:t>
                      </a:r>
                      <a:r>
                        <a:rPr lang="pl-PL" sz="1200" dirty="0"/>
                        <a:t>, and Les </a:t>
                      </a:r>
                      <a:r>
                        <a:rPr lang="pl-PL" sz="1200" dirty="0" err="1"/>
                        <a:t>Wiggins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Won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1640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31st British </a:t>
                      </a:r>
                      <a:endParaRPr lang="pl-PL" sz="12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Academy Film Awards</a:t>
                      </a:r>
                      <a:endParaRPr lang="pl-PL" sz="12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l-PL" sz="1200" dirty="0"/>
                    </a:p>
                    <a:p>
                      <a:pPr algn="ctr"/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Best </a:t>
                      </a:r>
                      <a:r>
                        <a:rPr lang="pl-PL" sz="1200" b="0" i="0" u="none" strike="noStrike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Cinematography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Geoffrey </a:t>
                      </a:r>
                      <a:r>
                        <a:rPr lang="pl-PL" sz="1200" b="0" i="0" u="none" strike="noStrike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Unsworth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Won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82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31st British </a:t>
                      </a:r>
                      <a:endParaRPr lang="pl-PL" sz="12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Academy Film Awards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Best Film </a:t>
                      </a:r>
                      <a:r>
                        <a:rPr lang="pl-PL" sz="1200" b="0" i="0" u="none" strike="noStrike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Music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John </a:t>
                      </a:r>
                      <a:r>
                        <a:rPr lang="pl-PL" sz="1200" b="0" i="0" u="none" strike="noStrike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Addison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Won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826"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1977 National Society of Film Critics Awards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Best </a:t>
                      </a:r>
                      <a:r>
                        <a:rPr lang="pl-PL" sz="1200" b="0" i="0" u="none" strike="noStrike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Supporting</a:t>
                      </a:r>
                      <a:r>
                        <a:rPr lang="pl-PL" sz="12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b="0" i="0" u="none" strike="noStrike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Actor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Edward Fox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Won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Przycisk akcji: Wstecz lub Poprzedni 5">
            <a:hlinkClick r:id="rId2" action="ppaction://hlinksldjump" highlightClick="1"/>
          </p:cNvPr>
          <p:cNvSpPr/>
          <p:nvPr/>
        </p:nvSpPr>
        <p:spPr>
          <a:xfrm>
            <a:off x="107504" y="260648"/>
            <a:ext cx="792088" cy="504056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zycisk akcji: Do przodu lub Następny 6">
            <a:hlinkClick r:id="" action="ppaction://hlinkshowjump?jump=nextslide" highlightClick="1"/>
          </p:cNvPr>
          <p:cNvSpPr/>
          <p:nvPr/>
        </p:nvSpPr>
        <p:spPr>
          <a:xfrm>
            <a:off x="8388424" y="6425952"/>
            <a:ext cx="648072" cy="432048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zycisk akcji: Wstecz lub Poprzedni 7">
            <a:hlinkClick r:id="" action="ppaction://hlinkshowjump?jump=previousslide" highlightClick="1"/>
          </p:cNvPr>
          <p:cNvSpPr/>
          <p:nvPr/>
        </p:nvSpPr>
        <p:spPr>
          <a:xfrm>
            <a:off x="107504" y="6453336"/>
            <a:ext cx="648072" cy="288032"/>
          </a:xfrm>
          <a:prstGeom prst="actionButtonBackPrevio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err="1">
                <a:solidFill>
                  <a:schemeClr val="bg1"/>
                </a:solidFill>
                <a:latin typeface="Algerian" pitchFamily="82" charset="0"/>
              </a:rPr>
              <a:t>Short</a:t>
            </a:r>
            <a:r>
              <a:rPr lang="pl-PL" sz="3600" dirty="0">
                <a:solidFill>
                  <a:schemeClr val="bg1"/>
                </a:solidFill>
                <a:latin typeface="Algerian" pitchFamily="82" charset="0"/>
              </a:rPr>
              <a:t> </a:t>
            </a:r>
            <a:r>
              <a:rPr lang="pl-PL" sz="3600" dirty="0" err="1">
                <a:solidFill>
                  <a:schemeClr val="bg1"/>
                </a:solidFill>
                <a:latin typeface="Algerian" pitchFamily="82" charset="0"/>
              </a:rPr>
              <a:t>description</a:t>
            </a:r>
            <a:r>
              <a:rPr lang="pl-PL" sz="3600" dirty="0">
                <a:solidFill>
                  <a:schemeClr val="bg1"/>
                </a:solidFill>
                <a:latin typeface="Algerian" pitchFamily="82" charset="0"/>
              </a:rPr>
              <a:t> of </a:t>
            </a:r>
            <a:r>
              <a:rPr lang="pl-PL" sz="3600" dirty="0" err="1">
                <a:solidFill>
                  <a:schemeClr val="bg1"/>
                </a:solidFill>
                <a:latin typeface="Algerian" pitchFamily="82" charset="0"/>
              </a:rPr>
              <a:t>the</a:t>
            </a:r>
            <a:r>
              <a:rPr lang="pl-PL" sz="3600" dirty="0">
                <a:solidFill>
                  <a:schemeClr val="bg1"/>
                </a:solidFill>
                <a:latin typeface="Algerian" pitchFamily="82" charset="0"/>
              </a:rPr>
              <a:t> film</a:t>
            </a:r>
          </a:p>
        </p:txBody>
      </p:sp>
      <p:sp>
        <p:nvSpPr>
          <p:cNvPr id="4" name="Prostokąt 3"/>
          <p:cNvSpPr/>
          <p:nvPr/>
        </p:nvSpPr>
        <p:spPr>
          <a:xfrm>
            <a:off x="539552" y="1196752"/>
            <a:ext cx="8229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 err="1">
                <a:solidFill>
                  <a:schemeClr val="bg1"/>
                </a:solidFill>
                <a:latin typeface="Arial Narrow" pitchFamily="34" charset="0"/>
              </a:rPr>
              <a:t>This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 war drama film </a:t>
            </a:r>
            <a:r>
              <a:rPr lang="pl-PL" sz="2800" dirty="0">
                <a:solidFill>
                  <a:schemeClr val="bg1"/>
                </a:solidFill>
                <a:latin typeface="Arial Narrow" pitchFamily="34" charset="0"/>
              </a:rPr>
              <a:t>was 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based on the novel of the same name by Cornelius Ryan</a:t>
            </a:r>
            <a:r>
              <a:rPr lang="pl-PL" sz="2800" dirty="0">
                <a:solidFill>
                  <a:schemeClr val="bg1"/>
                </a:solidFill>
                <a:latin typeface="Arial Narrow" pitchFamily="34" charset="0"/>
              </a:rPr>
              <a:t> and </a:t>
            </a:r>
            <a:r>
              <a:rPr lang="pl-PL" sz="2800" dirty="0" err="1">
                <a:solidFill>
                  <a:schemeClr val="bg1"/>
                </a:solidFill>
                <a:latin typeface="Arial Narrow" pitchFamily="34" charset="0"/>
              </a:rPr>
              <a:t>turned</a:t>
            </a:r>
            <a:r>
              <a:rPr lang="pl-PL" sz="28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pl-PL" sz="2800" dirty="0" err="1">
                <a:solidFill>
                  <a:schemeClr val="bg1"/>
                </a:solidFill>
                <a:latin typeface="Arial Narrow" pitchFamily="34" charset="0"/>
              </a:rPr>
              <a:t>into</a:t>
            </a:r>
            <a:r>
              <a:rPr lang="pl-PL" sz="2800" dirty="0">
                <a:solidFill>
                  <a:schemeClr val="bg1"/>
                </a:solidFill>
                <a:latin typeface="Arial Narrow" pitchFamily="34" charset="0"/>
              </a:rPr>
              <a:t> film in 1977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The film presents the preparation, course and </a:t>
            </a:r>
            <a:r>
              <a:rPr lang="pl-PL" sz="2800" dirty="0" err="1">
                <a:solidFill>
                  <a:schemeClr val="bg1"/>
                </a:solidFill>
                <a:latin typeface="Arial Narrow" pitchFamily="34" charset="0"/>
              </a:rPr>
              <a:t>the</a:t>
            </a:r>
            <a:r>
              <a:rPr lang="pl-PL" sz="28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pl-PL" sz="2800" dirty="0" err="1">
                <a:solidFill>
                  <a:schemeClr val="bg1"/>
                </a:solidFill>
                <a:latin typeface="Arial Narrow" pitchFamily="34" charset="0"/>
              </a:rPr>
              <a:t>consequences</a:t>
            </a:r>
            <a:r>
              <a:rPr lang="pl-PL" sz="28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of the operation of American, British and Polish troops under the code name "Market Garden". The title comes from the words of General Browning: "I think maybe we are planning one bridge too far." The Dutch city of Deventer played an important role: the bridge there pretended to be the bridge in Arnhem, and the market square – the market square in Eindhoven. </a:t>
            </a:r>
            <a:endParaRPr lang="pl-PL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C5AC1E8-23C2-4911-B44B-07BC47986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2962"/>
            <a:ext cx="9144000" cy="515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66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554DA0-8BC5-4E3D-AC78-4E3DFA1BFD2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Market Garden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806591-70BC-48ED-B21C-BC7698787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Market Garden </a:t>
            </a:r>
            <a:r>
              <a:rPr lang="pl-PL" dirty="0" err="1"/>
              <a:t>operation</a:t>
            </a:r>
            <a:r>
              <a:rPr lang="pl-PL" dirty="0"/>
              <a:t> was </a:t>
            </a:r>
            <a:r>
              <a:rPr lang="pl-PL" dirty="0" err="1"/>
              <a:t>only</a:t>
            </a:r>
            <a:r>
              <a:rPr lang="pl-PL" dirty="0"/>
              <a:t> </a:t>
            </a:r>
            <a:r>
              <a:rPr lang="pl-PL" dirty="0" err="1"/>
              <a:t>partly</a:t>
            </a:r>
            <a:r>
              <a:rPr lang="pl-PL" dirty="0"/>
              <a:t> </a:t>
            </a:r>
            <a:r>
              <a:rPr lang="pl-PL" dirty="0" err="1"/>
              <a:t>successful</a:t>
            </a:r>
            <a:r>
              <a:rPr lang="pl-PL" dirty="0"/>
              <a:t>. </a:t>
            </a:r>
          </a:p>
          <a:p>
            <a:pPr marL="0" indent="0">
              <a:buNone/>
            </a:pPr>
            <a:r>
              <a:rPr lang="pl-PL" dirty="0" err="1"/>
              <a:t>Due</a:t>
            </a:r>
            <a:r>
              <a:rPr lang="pl-PL" dirty="0"/>
              <a:t> to </a:t>
            </a:r>
            <a:r>
              <a:rPr lang="pl-PL" dirty="0" err="1"/>
              <a:t>wrong</a:t>
            </a:r>
            <a:r>
              <a:rPr lang="pl-PL" dirty="0"/>
              <a:t> </a:t>
            </a:r>
            <a:r>
              <a:rPr lang="pl-PL" dirty="0" err="1"/>
              <a:t>estimates</a:t>
            </a:r>
            <a:r>
              <a:rPr lang="pl-PL" dirty="0"/>
              <a:t> of </a:t>
            </a:r>
            <a:r>
              <a:rPr lang="pl-PL" dirty="0" err="1"/>
              <a:t>Marshal</a:t>
            </a:r>
            <a:r>
              <a:rPr lang="pl-PL" dirty="0"/>
              <a:t> Montgomery, </a:t>
            </a:r>
            <a:r>
              <a:rPr lang="pl-PL" dirty="0" err="1"/>
              <a:t>his</a:t>
            </a:r>
            <a:r>
              <a:rPr lang="pl-PL" dirty="0"/>
              <a:t> </a:t>
            </a:r>
            <a:r>
              <a:rPr lang="pl-PL" dirty="0" err="1"/>
              <a:t>insufficient</a:t>
            </a:r>
            <a:r>
              <a:rPr lang="pl-PL" dirty="0"/>
              <a:t> </a:t>
            </a:r>
            <a:r>
              <a:rPr lang="pl-PL" dirty="0" err="1"/>
              <a:t>recognition</a:t>
            </a:r>
            <a:r>
              <a:rPr lang="pl-PL" dirty="0"/>
              <a:t> of enemy </a:t>
            </a:r>
            <a:r>
              <a:rPr lang="pl-PL" dirty="0" err="1"/>
              <a:t>forces</a:t>
            </a:r>
            <a:r>
              <a:rPr lang="pl-PL" dirty="0"/>
              <a:t> and  </a:t>
            </a:r>
            <a:r>
              <a:rPr lang="pl-PL" dirty="0" err="1"/>
              <a:t>bad</a:t>
            </a:r>
            <a:r>
              <a:rPr lang="pl-PL" dirty="0"/>
              <a:t> </a:t>
            </a:r>
            <a:r>
              <a:rPr lang="pl-PL" dirty="0" err="1"/>
              <a:t>weather</a:t>
            </a:r>
            <a:r>
              <a:rPr lang="pl-PL" dirty="0"/>
              <a:t> </a:t>
            </a:r>
            <a:r>
              <a:rPr lang="pl-PL" dirty="0" err="1"/>
              <a:t>conditions</a:t>
            </a:r>
            <a:r>
              <a:rPr lang="pl-PL" dirty="0"/>
              <a:t>, </a:t>
            </a:r>
            <a:r>
              <a:rPr lang="pl-PL" dirty="0" err="1"/>
              <a:t>thousands</a:t>
            </a:r>
            <a:r>
              <a:rPr lang="pl-PL" dirty="0"/>
              <a:t> of </a:t>
            </a:r>
            <a:r>
              <a:rPr lang="pl-PL" dirty="0" err="1"/>
              <a:t>lives</a:t>
            </a:r>
            <a:r>
              <a:rPr lang="pl-PL" dirty="0"/>
              <a:t> </a:t>
            </a:r>
            <a:r>
              <a:rPr lang="pl-PL" dirty="0" err="1"/>
              <a:t>were</a:t>
            </a:r>
            <a:r>
              <a:rPr lang="pl-PL" dirty="0"/>
              <a:t> </a:t>
            </a:r>
            <a:r>
              <a:rPr lang="pl-PL" dirty="0" err="1"/>
              <a:t>taken</a:t>
            </a:r>
            <a:r>
              <a:rPr lang="pl-PL" dirty="0"/>
              <a:t> and a lot of </a:t>
            </a:r>
            <a:r>
              <a:rPr lang="pl-PL" dirty="0" err="1"/>
              <a:t>buildings</a:t>
            </a:r>
            <a:r>
              <a:rPr lang="pl-PL" dirty="0"/>
              <a:t> and </a:t>
            </a:r>
            <a:r>
              <a:rPr lang="pl-PL" dirty="0" err="1"/>
              <a:t>bridges</a:t>
            </a:r>
            <a:r>
              <a:rPr lang="pl-PL" dirty="0"/>
              <a:t> </a:t>
            </a:r>
            <a:r>
              <a:rPr lang="pl-PL" dirty="0" err="1"/>
              <a:t>wiped</a:t>
            </a:r>
            <a:r>
              <a:rPr lang="pl-PL" dirty="0"/>
              <a:t> out.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5000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A8C9367-7D18-4780-8740-43AE07919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82403"/>
            <a:ext cx="4752528" cy="648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7232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558</Words>
  <Application>Microsoft Office PowerPoint</Application>
  <PresentationFormat>Pokaz na ekranie (4:3)</PresentationFormat>
  <Paragraphs>74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Algerian</vt:lpstr>
      <vt:lpstr>Arial</vt:lpstr>
      <vt:lpstr>Arial Narrow</vt:lpstr>
      <vt:lpstr>Calibri</vt:lpstr>
      <vt:lpstr>Motyw pakietu Office</vt:lpstr>
      <vt:lpstr>A Bridge  Too Far</vt:lpstr>
      <vt:lpstr>Facts </vt:lpstr>
      <vt:lpstr>Cast</vt:lpstr>
      <vt:lpstr>Prezentacja programu PowerPoint</vt:lpstr>
      <vt:lpstr>Awards and nominations</vt:lpstr>
      <vt:lpstr>Short description of the film</vt:lpstr>
      <vt:lpstr>Prezentacja programu PowerPoint</vt:lpstr>
      <vt:lpstr>Market Garden </vt:lpstr>
      <vt:lpstr>Prezentacja programu PowerPoint</vt:lpstr>
      <vt:lpstr>Prezentacja programu PowerPoint</vt:lpstr>
      <vt:lpstr>Prezentacja programu PowerPoint</vt:lpstr>
      <vt:lpstr>Interesting facts</vt:lpstr>
      <vt:lpstr>Reception </vt:lpstr>
      <vt:lpstr>Watch the trailer</vt:lpstr>
    </vt:vector>
  </TitlesOfParts>
  <Company>Ministrerstwo Edukacji Narodowej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Bridge Too Far</dc:title>
  <dc:creator>Piotr Banaś</dc:creator>
  <cp:lastModifiedBy>Izabella Krzywkowska</cp:lastModifiedBy>
  <cp:revision>24</cp:revision>
  <dcterms:created xsi:type="dcterms:W3CDTF">2021-08-25T07:11:26Z</dcterms:created>
  <dcterms:modified xsi:type="dcterms:W3CDTF">2021-09-24T20:19:36Z</dcterms:modified>
</cp:coreProperties>
</file>